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7" r:id="rId5"/>
    <p:sldId id="269" r:id="rId6"/>
    <p:sldId id="265" r:id="rId7"/>
    <p:sldId id="300" r:id="rId8"/>
    <p:sldId id="312" r:id="rId9"/>
    <p:sldId id="276" r:id="rId10"/>
    <p:sldId id="299" r:id="rId11"/>
    <p:sldId id="311" r:id="rId12"/>
    <p:sldId id="278" r:id="rId13"/>
    <p:sldId id="298" r:id="rId14"/>
    <p:sldId id="310" r:id="rId15"/>
    <p:sldId id="279" r:id="rId16"/>
    <p:sldId id="297" r:id="rId17"/>
    <p:sldId id="309" r:id="rId18"/>
    <p:sldId id="280" r:id="rId19"/>
    <p:sldId id="296" r:id="rId20"/>
    <p:sldId id="308" r:id="rId21"/>
    <p:sldId id="281" r:id="rId22"/>
    <p:sldId id="295" r:id="rId23"/>
    <p:sldId id="307" r:id="rId24"/>
    <p:sldId id="275" r:id="rId25"/>
    <p:sldId id="270" r:id="rId26"/>
    <p:sldId id="271" r:id="rId27"/>
    <p:sldId id="266" r:id="rId28"/>
    <p:sldId id="293" r:id="rId29"/>
    <p:sldId id="306" r:id="rId30"/>
    <p:sldId id="284" r:id="rId31"/>
    <p:sldId id="292" r:id="rId32"/>
    <p:sldId id="305" r:id="rId33"/>
    <p:sldId id="285" r:id="rId34"/>
    <p:sldId id="291" r:id="rId35"/>
    <p:sldId id="304" r:id="rId36"/>
    <p:sldId id="286" r:id="rId37"/>
    <p:sldId id="290" r:id="rId38"/>
    <p:sldId id="303" r:id="rId39"/>
    <p:sldId id="287" r:id="rId40"/>
    <p:sldId id="289" r:id="rId41"/>
    <p:sldId id="302" r:id="rId42"/>
    <p:sldId id="283" r:id="rId43"/>
    <p:sldId id="288" r:id="rId44"/>
    <p:sldId id="301" r:id="rId45"/>
    <p:sldId id="272" r:id="rId46"/>
    <p:sldId id="277" r:id="rId47"/>
    <p:sldId id="273" r:id="rId48"/>
    <p:sldId id="313" r:id="rId49"/>
    <p:sldId id="274" r:id="rId50"/>
    <p:sldId id="25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7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73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7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7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8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1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28-Mar-20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slide" Target="slide40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A6%D1%80%D0%BD%D0%B0_%D1%80%D0%BE%D0%B4%D0%B0" TargetMode="External"/><Relationship Id="rId13" Type="http://schemas.openxmlformats.org/officeDocument/2006/relationships/hyperlink" Target="https://sr.wikipedia.org/wiki/Soko_lastavi%C4%8Dar" TargetMode="External"/><Relationship Id="rId18" Type="http://schemas.openxmlformats.org/officeDocument/2006/relationships/hyperlink" Target="https://sr.wikipedia.org/wiki/%D0%94%D0%B8%D0%B2%D1%99%D0%B0_%D0%BC%D0%B0%D1%87%D0%BA%D0%B0" TargetMode="External"/><Relationship Id="rId3" Type="http://schemas.openxmlformats.org/officeDocument/2006/relationships/hyperlink" Target="https://sr.wikipedia.org/wiki/1874" TargetMode="External"/><Relationship Id="rId21" Type="http://schemas.openxmlformats.org/officeDocument/2006/relationships/hyperlink" Target="https://sr.wikipedia.org/wiki/%D0%A1%D0%BB%D0%B5%D0%BF%D0%B8_%D0%BC%D0%B8%D1%88%D0%B5%D0%B2%D0%B8" TargetMode="External"/><Relationship Id="rId7" Type="http://schemas.openxmlformats.org/officeDocument/2006/relationships/hyperlink" Target="https://sr.wikipedia.org/wiki/Mala_bela_%C4%8Daplja" TargetMode="External"/><Relationship Id="rId12" Type="http://schemas.openxmlformats.org/officeDocument/2006/relationships/hyperlink" Target="https://sr.wikipedia.org/w/index.php?title=%D0%9B%D1%83%D1%9A%D0%B0&amp;action=edit&amp;redlink=1" TargetMode="External"/><Relationship Id="rId17" Type="http://schemas.openxmlformats.org/officeDocument/2006/relationships/hyperlink" Target="https://sr.wikipedia.org/wiki/%D0%A8%D0%B0%D1%80%D0%BA%D0%B0_(%D0%B7%D0%BC%D0%B8%D1%98%D0%B0)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sr.wikipedia.org/wiki/%D0%A7%D0%B8%D0%BA%D0%BE%D0%B2" TargetMode="External"/><Relationship Id="rId20" Type="http://schemas.openxmlformats.org/officeDocument/2006/relationships/hyperlink" Target="https://sr.wikipedia.org/wiki/%D0%92%D0%B8%D0%B4%D1%80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r.wikipedia.org/w/index.php?title=%D0%A7%D0%B0%D0%BF%D1%99%D0%B0_%D0%BA%D0%B0%D1%88%D0%B8%D0%BA%D0%B0%D1%80%D0%B0&amp;action=edit&amp;redlink=1" TargetMode="External"/><Relationship Id="rId11" Type="http://schemas.openxmlformats.org/officeDocument/2006/relationships/hyperlink" Target="https://sr.wikipedia.org/wiki/%D0%9E%D1%80%D0%B0%D0%BE_%D0%B1%D0%B5%D0%BB%D0%BE%D1%80%D0%B5%D0%BF%D0%B0%D0%BD" TargetMode="External"/><Relationship Id="rId5" Type="http://schemas.openxmlformats.org/officeDocument/2006/relationships/hyperlink" Target="https://sr.wikipedia.org/wiki/1951" TargetMode="External"/><Relationship Id="rId15" Type="http://schemas.openxmlformats.org/officeDocument/2006/relationships/hyperlink" Target="https://sr.wikipedia.org/wiki/Strnadica" TargetMode="External"/><Relationship Id="rId10" Type="http://schemas.openxmlformats.org/officeDocument/2006/relationships/hyperlink" Target="https://sr.wikipedia.org/w/index.php?title=%D0%9E%D1%80%D0%B0%D0%BE_%D0%BA%D0%BB%D0%B8%D0%BA%D1%82%D0%B0%D0%B2%D0%B0%D1%86&amp;action=edit&amp;redlink=1" TargetMode="External"/><Relationship Id="rId19" Type="http://schemas.openxmlformats.org/officeDocument/2006/relationships/hyperlink" Target="https://sr.wikipedia.org/wiki/%D0%9A%D1%83%D0%BD%D0%B0_%D0%B7%D0%BB%D0%B0%D1%82%D0%B8%D1%86%D0%B0" TargetMode="External"/><Relationship Id="rId4" Type="http://schemas.openxmlformats.org/officeDocument/2006/relationships/hyperlink" Target="https://sr.wikipedia.org/wiki/1919" TargetMode="External"/><Relationship Id="rId9" Type="http://schemas.openxmlformats.org/officeDocument/2006/relationships/hyperlink" Target="https://sr.wikipedia.org/wiki/%D0%91%D0%B5%D0%BB%D0%B0_%D1%80%D0%BE%D0%B4%D0%B0" TargetMode="External"/><Relationship Id="rId14" Type="http://schemas.openxmlformats.org/officeDocument/2006/relationships/hyperlink" Target="https://sr.wikipedia.org/wiki/Crvenrepka" TargetMode="External"/><Relationship Id="rId22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B%D0%B5%D0%B3%D0%B5%D0%BD%D0%B4%D0%B0" TargetMode="External"/><Relationship Id="rId13" Type="http://schemas.openxmlformats.org/officeDocument/2006/relationships/hyperlink" Target="https://sr.wikipedia.org/wiki/Salinitet" TargetMode="External"/><Relationship Id="rId3" Type="http://schemas.openxmlformats.org/officeDocument/2006/relationships/hyperlink" Target="https://sr.wikipedia.org/wiki/%D0%9F%D0%BE%D0%B2%D1%80%D1%88%D0%B8%D0%BD%D0%B0_%D1%98%D0%B5%D0%B7%D0%B5%D1%80%D0%B0" TargetMode="External"/><Relationship Id="rId7" Type="http://schemas.openxmlformats.org/officeDocument/2006/relationships/hyperlink" Target="https://sr.wikipedia.org/wiki/%D0%A0%D0%B8%D0%B1%D0%B5" TargetMode="External"/><Relationship Id="rId12" Type="http://schemas.openxmlformats.org/officeDocument/2006/relationships/hyperlink" Target="https://sr.wikipedia.org/wiki/%D0%9F%D0%B0%D0%B4%D0%B0%D0%B2%D0%B8%D0%BD%D0%B5" TargetMode="External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sr.wikipedia.org/wiki/%D0%9A%D1%83%D1%85%D0%B8%D1%9A%D1%81%D0%BA%D0%B0_%D1%81%D0%B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r.wikipedia.org/wiki/Pla%C5%BEa" TargetMode="External"/><Relationship Id="rId11" Type="http://schemas.openxmlformats.org/officeDocument/2006/relationships/hyperlink" Target="https://sr.wikipedia.org/wiki/Stado" TargetMode="External"/><Relationship Id="rId5" Type="http://schemas.openxmlformats.org/officeDocument/2006/relationships/hyperlink" Target="https://sr.wikipedia.org/wiki/%D0%94%D1%83%D0%B1%D0%B8%D0%BD%D0%B0_%D1%98%D0%B5%D0%B7%D0%B5%D1%80%D0%B0" TargetMode="External"/><Relationship Id="rId15" Type="http://schemas.openxmlformats.org/officeDocument/2006/relationships/hyperlink" Target="https://sr.wikipedia.org/wiki/%D0%A1%D0%BE%D0%BB%D0%B2%D0%B0%D1%82%D0%B0%D1%86%D0%B8%D1%98%D0%B0" TargetMode="External"/><Relationship Id="rId10" Type="http://schemas.openxmlformats.org/officeDocument/2006/relationships/hyperlink" Target="https://sr.wikipedia.org/wiki/%D0%9E%D0%B2%D1%87%D0%B0%D1%80_(%D0%B7%D0%B0%D0%BD%D0%B8%D0%BC%D0%B0%D1%9A%D0%B5)" TargetMode="External"/><Relationship Id="rId4" Type="http://schemas.openxmlformats.org/officeDocument/2006/relationships/hyperlink" Target="https://sr.wikipedia.org/wiki/%D0%9A%D0%B2%D0%B0%D0%B4%D1%80%D0%B0%D1%82%D0%BD%D0%B8_%D0%BA%D0%B8%D0%BB%D0%BE%D0%BC%D0%B5%D1%82%D0%B0%D1%80" TargetMode="External"/><Relationship Id="rId9" Type="http://schemas.openxmlformats.org/officeDocument/2006/relationships/hyperlink" Target="https://sr.wikipedia.org/wiki/%D0%9F%D0%B0%D0%BD%D0%BE%D0%BD%D1%81%D0%BA%D0%BE_%D0%BC%D0%BE%D1%80%D0%B5" TargetMode="External"/><Relationship Id="rId14" Type="http://schemas.openxmlformats.org/officeDocument/2006/relationships/hyperlink" Target="https://sr.wikipedia.org/w/index.php?title=%D0%A2%D0%B5%D1%80%D0%B5%D0%BD%D0%B0&amp;action=edit&amp;redlink=1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Равничарски крајеви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Делатности људи у равничарским крајевима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9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9127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 слици територија означена црвеном бојом је?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79EB106-2C5D-4A3A-B91F-2E91AF9C3BB5}"/>
              </a:ext>
            </a:extLst>
          </p:cNvPr>
          <p:cNvSpPr txBox="1"/>
          <p:nvPr/>
        </p:nvSpPr>
        <p:spPr>
          <a:xfrm>
            <a:off x="12954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Посавина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CAB16-A404-4262-9B49-05D557E4F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76400"/>
            <a:ext cx="2590800" cy="3709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56AE0-7B49-446E-89C7-852A06D7A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967D9A33-2F8C-4AB0-8221-A57F62A1C60D}"/>
              </a:ext>
            </a:extLst>
          </p:cNvPr>
          <p:cNvSpPr txBox="1"/>
          <p:nvPr/>
        </p:nvSpPr>
        <p:spPr>
          <a:xfrm>
            <a:off x="1295400" y="243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Мачва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8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4909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Равничарски крајеви познати су по?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79EB106-2C5D-4A3A-B91F-2E91AF9C3BB5}"/>
              </a:ext>
            </a:extLst>
          </p:cNvPr>
          <p:cNvSpPr txBox="1"/>
          <p:nvPr/>
        </p:nvSpPr>
        <p:spPr>
          <a:xfrm>
            <a:off x="12954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Производним делатностима</a:t>
            </a:r>
            <a:endParaRPr lang="en-US" dirty="0"/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A7C6016E-779A-4EE7-9C64-0EB960F3A4FF}"/>
              </a:ext>
            </a:extLst>
          </p:cNvPr>
          <p:cNvSpPr txBox="1"/>
          <p:nvPr/>
        </p:nvSpPr>
        <p:spPr>
          <a:xfrm>
            <a:off x="1295400" y="3346315"/>
            <a:ext cx="46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Непроизводним делатностима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F80D07-E7FC-4BF7-A5C8-8BAA4962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140C5C15-C37A-4841-AD02-578193A91D55}"/>
              </a:ext>
            </a:extLst>
          </p:cNvPr>
          <p:cNvSpPr txBox="1"/>
          <p:nvPr/>
        </p:nvSpPr>
        <p:spPr>
          <a:xfrm>
            <a:off x="1295400" y="237127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Услужним делатностима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3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37441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9400" cy="1082674"/>
          </a:xfrm>
        </p:spPr>
        <p:txBody>
          <a:bodyPr/>
          <a:lstStyle/>
          <a:p>
            <a:r>
              <a:rPr lang="sr-Cyrl-RS" dirty="0"/>
              <a:t>Неке од најзаступљенијих делатности људи у равничарским крајевима Србије су?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79EB106-2C5D-4A3A-B91F-2E91AF9C3BB5}"/>
              </a:ext>
            </a:extLst>
          </p:cNvPr>
          <p:cNvSpPr txBox="1"/>
          <p:nvPr/>
        </p:nvSpPr>
        <p:spPr>
          <a:xfrm>
            <a:off x="1371600" y="293233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</a:t>
            </a:r>
            <a:r>
              <a:rPr lang="en-US" dirty="0"/>
              <a:t> </a:t>
            </a:r>
            <a:r>
              <a:rPr lang="sr-Cyrl-RS" dirty="0"/>
              <a:t>Планински туризам </a:t>
            </a:r>
            <a:endParaRPr lang="en-US" dirty="0"/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5FBFB3B8-73CF-41FA-8115-809C12E39082}"/>
              </a:ext>
            </a:extLst>
          </p:cNvPr>
          <p:cNvSpPr txBox="1"/>
          <p:nvPr/>
        </p:nvSpPr>
        <p:spPr>
          <a:xfrm>
            <a:off x="1371600" y="2286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Земљорадња, сточарство, рибњаци..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6D6ECF-6AD4-4219-9EE2-D7CBB6CB2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81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Упутство за квиз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 свако питање имате више понуђених одговора. Након што добро размислите и одлучите се за одређени одговор кликните на одговор. Уколико је одговор тачан он вас води на наредно питање, а ако одговор није тачан враћа вас на постављено питање да се више сконцентришете и размислите.</a:t>
            </a:r>
          </a:p>
          <a:p>
            <a:pPr marL="0" indent="0">
              <a:buNone/>
            </a:pPr>
            <a:r>
              <a:rPr lang="sr-Cyrl-RS" dirty="0"/>
              <a:t>   Срећно!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38337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Приказано на слици је?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AA735D7-C7D3-4CE8-AE4D-7BE500AA64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696" b="11696"/>
          <a:stretch>
            <a:fillRect/>
          </a:stretch>
        </p:blipFill>
        <p:spPr/>
      </p:pic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DF722408-2ECE-49C4-A6E5-93144934C9B6}"/>
              </a:ext>
            </a:extLst>
          </p:cNvPr>
          <p:cNvSpPr txBox="1"/>
          <p:nvPr/>
        </p:nvSpPr>
        <p:spPr>
          <a:xfrm>
            <a:off x="7018538" y="267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Пшеница</a:t>
            </a:r>
            <a:endParaRPr lang="en-US" dirty="0"/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F6854CED-CBB4-4BBA-8C9C-E1B5DEB1E484}"/>
              </a:ext>
            </a:extLst>
          </p:cNvPr>
          <p:cNvSpPr txBox="1"/>
          <p:nvPr/>
        </p:nvSpPr>
        <p:spPr>
          <a:xfrm>
            <a:off x="7053309" y="309586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Јечам</a:t>
            </a:r>
            <a:endParaRPr lang="en-US" dirty="0"/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C594D794-CA31-44A9-8A50-886D3323121E}"/>
              </a:ext>
            </a:extLst>
          </p:cNvPr>
          <p:cNvSpPr txBox="1"/>
          <p:nvPr/>
        </p:nvSpPr>
        <p:spPr>
          <a:xfrm>
            <a:off x="7018538" y="2209800"/>
            <a:ext cx="197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Кукуруз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3A3A0AE-9BF3-4130-9EB5-75601A62D9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338" b="11338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0AC431-ED23-467C-ABB2-48116F437A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91200" y="1219200"/>
            <a:ext cx="3566160" cy="493776"/>
          </a:xfrm>
        </p:spPr>
        <p:txBody>
          <a:bodyPr/>
          <a:lstStyle/>
          <a:p>
            <a:r>
              <a:rPr lang="sr-Cyrl-RS" dirty="0"/>
              <a:t>Приказано на слици је?</a:t>
            </a:r>
            <a:endParaRPr lang="en-US" dirty="0"/>
          </a:p>
        </p:txBody>
      </p:sp>
      <p:sp>
        <p:nvSpPr>
          <p:cNvPr id="19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956EBE03-A823-4582-9151-7BDCA8C11434}"/>
              </a:ext>
            </a:extLst>
          </p:cNvPr>
          <p:cNvSpPr txBox="1"/>
          <p:nvPr/>
        </p:nvSpPr>
        <p:spPr>
          <a:xfrm>
            <a:off x="5943600" y="171297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Шећерна репа</a:t>
            </a:r>
            <a:endParaRPr lang="en-US" dirty="0"/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6F408B9F-2392-4CCA-AC1B-1439D2886301}"/>
              </a:ext>
            </a:extLst>
          </p:cNvPr>
          <p:cNvSpPr txBox="1"/>
          <p:nvPr/>
        </p:nvSpPr>
        <p:spPr>
          <a:xfrm>
            <a:off x="5943600" y="2206752"/>
            <a:ext cx="1905000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sr-Cyrl-RS" dirty="0"/>
              <a:t>Рен</a:t>
            </a:r>
            <a:endParaRPr lang="en-US" dirty="0"/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8A75B56F-1665-41B3-8C51-83577EC017A6}"/>
              </a:ext>
            </a:extLst>
          </p:cNvPr>
          <p:cNvSpPr txBox="1"/>
          <p:nvPr/>
        </p:nvSpPr>
        <p:spPr>
          <a:xfrm>
            <a:off x="59436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Кромпир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1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1819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0AC431-ED23-467C-ABB2-48116F437A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91200" y="1219200"/>
            <a:ext cx="3566160" cy="493776"/>
          </a:xfrm>
        </p:spPr>
        <p:txBody>
          <a:bodyPr/>
          <a:lstStyle/>
          <a:p>
            <a:r>
              <a:rPr lang="sr-Cyrl-RS" dirty="0"/>
              <a:t>Приказано на слици је?</a:t>
            </a:r>
            <a:endParaRPr lang="en-US" dirty="0"/>
          </a:p>
        </p:txBody>
      </p:sp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956EBE03-A823-4582-9151-7BDCA8C11434}"/>
              </a:ext>
            </a:extLst>
          </p:cNvPr>
          <p:cNvSpPr txBox="1"/>
          <p:nvPr/>
        </p:nvSpPr>
        <p:spPr>
          <a:xfrm>
            <a:off x="5943600" y="171297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Воћњак</a:t>
            </a:r>
            <a:endParaRPr lang="en-US" dirty="0"/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6F408B9F-2392-4CCA-AC1B-1439D2886301}"/>
              </a:ext>
            </a:extLst>
          </p:cNvPr>
          <p:cNvSpPr txBox="1"/>
          <p:nvPr/>
        </p:nvSpPr>
        <p:spPr>
          <a:xfrm>
            <a:off x="5943600" y="2206752"/>
            <a:ext cx="1905000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sr-Cyrl-RS" dirty="0"/>
              <a:t>Виноград</a:t>
            </a:r>
            <a:endParaRPr lang="en-US" dirty="0"/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8A75B56F-1665-41B3-8C51-83577EC017A6}"/>
              </a:ext>
            </a:extLst>
          </p:cNvPr>
          <p:cNvSpPr txBox="1"/>
          <p:nvPr/>
        </p:nvSpPr>
        <p:spPr>
          <a:xfrm>
            <a:off x="59436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Њива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A127C7C-16B7-4C49-AA9E-1C124646D5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2720" r="22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56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41123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Равничарски крајеви су?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79EB106-2C5D-4A3A-B91F-2E91AF9C3BB5}"/>
              </a:ext>
            </a:extLst>
          </p:cNvPr>
          <p:cNvSpPr txBox="1"/>
          <p:nvPr/>
        </p:nvSpPr>
        <p:spPr>
          <a:xfrm>
            <a:off x="12954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Брдовите простране површине.</a:t>
            </a:r>
            <a:endParaRPr lang="en-US" dirty="0"/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0AAF5B80-C365-4757-91DC-DF4BA2855CAA}"/>
              </a:ext>
            </a:extLst>
          </p:cNvPr>
          <p:cNvSpPr txBox="1"/>
          <p:nvPr/>
        </p:nvSpPr>
        <p:spPr>
          <a:xfrm>
            <a:off x="1295400" y="329993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Скуп мањих планина.</a:t>
            </a:r>
            <a:endParaRPr lang="en-US" dirty="0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DFF151E4-86B8-4F7C-8445-3C0EA05FB872}"/>
              </a:ext>
            </a:extLst>
          </p:cNvPr>
          <p:cNvSpPr txBox="1"/>
          <p:nvPr/>
        </p:nvSpPr>
        <p:spPr>
          <a:xfrm>
            <a:off x="1295400" y="233886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Равне и простране површине.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0AC431-ED23-467C-ABB2-48116F437A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91200" y="1219200"/>
            <a:ext cx="3566160" cy="493776"/>
          </a:xfrm>
        </p:spPr>
        <p:txBody>
          <a:bodyPr/>
          <a:lstStyle/>
          <a:p>
            <a:r>
              <a:rPr lang="sr-Cyrl-RS" dirty="0"/>
              <a:t>Приказано на слици је?</a:t>
            </a:r>
            <a:endParaRPr lang="en-US" dirty="0"/>
          </a:p>
        </p:txBody>
      </p:sp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956EBE03-A823-4582-9151-7BDCA8C11434}"/>
              </a:ext>
            </a:extLst>
          </p:cNvPr>
          <p:cNvSpPr txBox="1"/>
          <p:nvPr/>
        </p:nvSpPr>
        <p:spPr>
          <a:xfrm>
            <a:off x="5943600" y="171297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Воћњак</a:t>
            </a:r>
            <a:endParaRPr lang="en-US" dirty="0"/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6F408B9F-2392-4CCA-AC1B-1439D2886301}"/>
              </a:ext>
            </a:extLst>
          </p:cNvPr>
          <p:cNvSpPr txBox="1"/>
          <p:nvPr/>
        </p:nvSpPr>
        <p:spPr>
          <a:xfrm>
            <a:off x="5943600" y="2206752"/>
            <a:ext cx="1905000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sr-Cyrl-RS" dirty="0"/>
              <a:t>Виноград</a:t>
            </a:r>
            <a:endParaRPr lang="en-US" dirty="0"/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8A75B56F-1665-41B3-8C51-83577EC017A6}"/>
              </a:ext>
            </a:extLst>
          </p:cNvPr>
          <p:cNvSpPr txBox="1"/>
          <p:nvPr/>
        </p:nvSpPr>
        <p:spPr>
          <a:xfrm>
            <a:off x="59436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Њива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B0FA610-B175-4BCE-91E8-11F0F61285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7317" r="17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26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2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41646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0AC431-ED23-467C-ABB2-48116F437A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0" y="1219200"/>
            <a:ext cx="3566160" cy="49377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Равничарски крајеви су погодни за узгој?</a:t>
            </a:r>
            <a:endParaRPr lang="en-US" dirty="0"/>
          </a:p>
        </p:txBody>
      </p:sp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956EBE03-A823-4582-9151-7BDCA8C11434}"/>
              </a:ext>
            </a:extLst>
          </p:cNvPr>
          <p:cNvSpPr txBox="1"/>
          <p:nvPr/>
        </p:nvSpPr>
        <p:spPr>
          <a:xfrm>
            <a:off x="5791200" y="171297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Свиња,живине и говеда</a:t>
            </a:r>
            <a:endParaRPr lang="en-US" dirty="0"/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6F408B9F-2392-4CCA-AC1B-1439D2886301}"/>
              </a:ext>
            </a:extLst>
          </p:cNvPr>
          <p:cNvSpPr txBox="1"/>
          <p:nvPr/>
        </p:nvSpPr>
        <p:spPr>
          <a:xfrm>
            <a:off x="5791200" y="2205021"/>
            <a:ext cx="1905000" cy="36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sr-Cyrl-RS" dirty="0"/>
              <a:t>Оваца</a:t>
            </a:r>
            <a:endParaRPr lang="en-US" dirty="0"/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8A75B56F-1665-41B3-8C51-83577EC017A6}"/>
              </a:ext>
            </a:extLst>
          </p:cNvPr>
          <p:cNvSpPr txBox="1"/>
          <p:nvPr/>
        </p:nvSpPr>
        <p:spPr>
          <a:xfrm>
            <a:off x="5791200" y="2694018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Егзотичних врста птица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989AB29-3548-49ED-A58E-6F88FBCACD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32783" r="32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73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32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14161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 равничарским крајевима постоје налазишта угља, нафте и земног гаса?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79EB106-2C5D-4A3A-B91F-2E91AF9C3BB5}"/>
              </a:ext>
            </a:extLst>
          </p:cNvPr>
          <p:cNvSpPr txBox="1"/>
          <p:nvPr/>
        </p:nvSpPr>
        <p:spPr>
          <a:xfrm>
            <a:off x="12954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Не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7CF7DC-3A4B-43E8-9BA8-B294E8BC3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99EB1D1F-3E45-40E9-B06C-66892CE3C8B1}"/>
              </a:ext>
            </a:extLst>
          </p:cNvPr>
          <p:cNvSpPr txBox="1"/>
          <p:nvPr/>
        </p:nvSpPr>
        <p:spPr>
          <a:xfrm>
            <a:off x="1295400" y="250230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2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22642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Приказано на слици је?</a:t>
            </a:r>
            <a:endParaRPr lang="en-US" dirty="0"/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DF722408-2ECE-49C4-A6E5-93144934C9B6}"/>
              </a:ext>
            </a:extLst>
          </p:cNvPr>
          <p:cNvSpPr txBox="1"/>
          <p:nvPr/>
        </p:nvSpPr>
        <p:spPr>
          <a:xfrm>
            <a:off x="7018538" y="267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Палићко језеро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61ED1B5-E127-4820-94C4-3D15442474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937" b="2937"/>
          <a:stretch>
            <a:fillRect/>
          </a:stretch>
        </p:blipFill>
        <p:spPr/>
      </p:pic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id="{F4073BD4-3F8C-4B2A-B3B9-D6852A984B5C}"/>
              </a:ext>
            </a:extLst>
          </p:cNvPr>
          <p:cNvSpPr txBox="1"/>
          <p:nvPr/>
        </p:nvSpPr>
        <p:spPr>
          <a:xfrm>
            <a:off x="7008921" y="228196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Обедска бара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3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1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6823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CF0A82-8172-473A-9B1F-4EF820A7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800"/>
            <a:ext cx="2087190" cy="198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2C00A-F57A-4606-9885-CC9B2CC3D92B}"/>
              </a:ext>
            </a:extLst>
          </p:cNvPr>
          <p:cNvSpPr txBox="1"/>
          <p:nvPr/>
        </p:nvSpPr>
        <p:spPr>
          <a:xfrm>
            <a:off x="838200" y="24384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Уколико си имао 3 или више нетачних одговора (тужни смајли ти се појавио 3 или више пута), ништа страшно! Међутим било би добро да још једном прочиташ своје белешке од прошлог пута и поново одрадиш квиз а затим пређеш на наредни слајд.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6206A1-4CF4-493F-A688-22A069FA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572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277003-DC84-4CD9-9443-589A69D74A79}"/>
              </a:ext>
            </a:extLst>
          </p:cNvPr>
          <p:cNvSpPr txBox="1"/>
          <p:nvPr/>
        </p:nvSpPr>
        <p:spPr>
          <a:xfrm>
            <a:off x="5935290" y="2391052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Уколико си имао све или готово све тачне одговоре, браво! На наредном слајду можеш да сазнаш неке занимљивости о равничарским крајевима.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9829800" cy="1082674"/>
          </a:xfrm>
        </p:spPr>
        <p:txBody>
          <a:bodyPr/>
          <a:lstStyle/>
          <a:p>
            <a:r>
              <a:rPr lang="sr-Cyrl-RS" dirty="0"/>
              <a:t>Сазнајмо више о...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29400" y="1143000"/>
            <a:ext cx="5029200" cy="37338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Обедска бара</a:t>
            </a:r>
          </a:p>
          <a:p>
            <a:r>
              <a:rPr lang="sr-Cyrl-RS" dirty="0"/>
              <a:t>Аустроугарски двор </a:t>
            </a:r>
            <a:r>
              <a:rPr lang="sr-Cyrl-RS" dirty="0">
                <a:hlinkClick r:id="rId3" tooltip="1874"/>
              </a:rPr>
              <a:t>1874</a:t>
            </a:r>
            <a:r>
              <a:rPr lang="sr-Cyrl-RS" dirty="0"/>
              <a:t>. је прогласио ово подручје царским ловиштем и заштитио га. Године </a:t>
            </a:r>
            <a:r>
              <a:rPr lang="sr-Cyrl-RS" dirty="0">
                <a:hlinkClick r:id="rId4" tooltip="1919"/>
              </a:rPr>
              <a:t>1919</a:t>
            </a:r>
            <a:r>
              <a:rPr lang="sr-Cyrl-RS" dirty="0"/>
              <a:t>. постаје заштићено краљевско ловиште династије Карађорђевић да би </a:t>
            </a:r>
            <a:r>
              <a:rPr lang="sr-Cyrl-RS" dirty="0">
                <a:hlinkClick r:id="rId5" tooltip="1951"/>
              </a:rPr>
              <a:t>1951</a:t>
            </a:r>
            <a:r>
              <a:rPr lang="sr-Cyrl-RS" dirty="0"/>
              <a:t>. решењем Завода за проучавање природних вредности НР Србије проглашен за заштићени резерват. Садашњи статус Специјалног резервата природе је стекао 1993. године актом Владе Републике Србије.</a:t>
            </a:r>
          </a:p>
          <a:p>
            <a:r>
              <a:rPr lang="sr-Cyrl-RS" dirty="0"/>
              <a:t> Укупно је пребројано око 58.000 парова птица. Ту су следеће врсте птица: </a:t>
            </a:r>
            <a:r>
              <a:rPr lang="sr-Cyrl-RS" dirty="0">
                <a:hlinkClick r:id="rId6" tooltip="Чапља кашикара (страница не постоји)"/>
              </a:rPr>
              <a:t>чапља кашикара</a:t>
            </a:r>
            <a:r>
              <a:rPr lang="sr-Cyrl-RS" dirty="0"/>
              <a:t>, </a:t>
            </a:r>
            <a:r>
              <a:rPr lang="sr-Cyrl-RS" dirty="0">
                <a:hlinkClick r:id="rId7" tooltip="Mala bela čaplja"/>
              </a:rPr>
              <a:t>мала бела чапља</a:t>
            </a:r>
            <a:r>
              <a:rPr lang="sr-Cyrl-RS" dirty="0"/>
              <a:t>, </a:t>
            </a:r>
            <a:r>
              <a:rPr lang="sr-Cyrl-RS" dirty="0">
                <a:hlinkClick r:id="rId8" tooltip="Црна рода"/>
              </a:rPr>
              <a:t>црна рода</a:t>
            </a:r>
            <a:r>
              <a:rPr lang="sr-Cyrl-RS" dirty="0"/>
              <a:t>, </a:t>
            </a:r>
            <a:r>
              <a:rPr lang="sr-Cyrl-RS" dirty="0">
                <a:hlinkClick r:id="rId9" tooltip="Бела рода"/>
              </a:rPr>
              <a:t>бела рода</a:t>
            </a:r>
            <a:r>
              <a:rPr lang="sr-Cyrl-RS" dirty="0"/>
              <a:t>, патка црнка, </a:t>
            </a:r>
            <a:r>
              <a:rPr lang="sr-Cyrl-RS" dirty="0">
                <a:hlinkClick r:id="rId10" tooltip="Орао кликтавац (страница не постоји)"/>
              </a:rPr>
              <a:t>орао кликтавац</a:t>
            </a:r>
            <a:r>
              <a:rPr lang="sr-Cyrl-RS" dirty="0"/>
              <a:t>, </a:t>
            </a:r>
            <a:r>
              <a:rPr lang="sr-Cyrl-RS" dirty="0">
                <a:hlinkClick r:id="rId11" tooltip="Орао белорепан"/>
              </a:rPr>
              <a:t>орао белорепан</a:t>
            </a:r>
            <a:r>
              <a:rPr lang="sr-Cyrl-RS" dirty="0"/>
              <a:t>, црна </a:t>
            </a:r>
            <a:r>
              <a:rPr lang="sr-Cyrl-RS" dirty="0">
                <a:hlinkClick r:id="rId12" tooltip="Луња (страница не постоји)"/>
              </a:rPr>
              <a:t>луња</a:t>
            </a:r>
            <a:r>
              <a:rPr lang="sr-Cyrl-RS" dirty="0"/>
              <a:t>, </a:t>
            </a:r>
            <a:r>
              <a:rPr lang="sr-Cyrl-RS" dirty="0">
                <a:hlinkClick r:id="rId13" tooltip="Soko lastavičar"/>
              </a:rPr>
              <a:t>соко ластавичар</a:t>
            </a:r>
            <a:r>
              <a:rPr lang="sr-Cyrl-RS" dirty="0"/>
              <a:t>, беловрата мухарица, </a:t>
            </a:r>
            <a:r>
              <a:rPr lang="sr-Cyrl-RS" dirty="0">
                <a:hlinkClick r:id="rId14" tooltip="Crvenrepka"/>
              </a:rPr>
              <a:t>црвенрепка</a:t>
            </a:r>
            <a:r>
              <a:rPr lang="sr-Cyrl-RS" dirty="0"/>
              <a:t> и црногрла </a:t>
            </a:r>
            <a:r>
              <a:rPr lang="sr-Cyrl-RS" dirty="0">
                <a:hlinkClick r:id="rId15" tooltip="Strnadica"/>
              </a:rPr>
              <a:t>стрнадица</a:t>
            </a:r>
            <a:r>
              <a:rPr lang="sr-Cyrl-RS" dirty="0"/>
              <a:t>. Од осталих животињских врста је занимљива риба </a:t>
            </a:r>
            <a:r>
              <a:rPr lang="sr-Cyrl-RS" dirty="0">
                <a:hlinkClick r:id="rId16" tooltip="Чиков"/>
              </a:rPr>
              <a:t>чиков</a:t>
            </a:r>
            <a:r>
              <a:rPr lang="sr-Cyrl-RS" dirty="0"/>
              <a:t> (аутохтона врста), змија </a:t>
            </a:r>
            <a:r>
              <a:rPr lang="sr-Cyrl-RS" dirty="0">
                <a:hlinkClick r:id="rId17" tooltip="Шарка (змија)"/>
              </a:rPr>
              <a:t>шарка</a:t>
            </a:r>
            <a:r>
              <a:rPr lang="sr-Cyrl-RS" dirty="0"/>
              <a:t> (једина отровница ових крајева), али и </a:t>
            </a:r>
            <a:r>
              <a:rPr lang="sr-Cyrl-RS" dirty="0">
                <a:hlinkClick r:id="rId18" tooltip="Дивља мачка"/>
              </a:rPr>
              <a:t>дивља мачка</a:t>
            </a:r>
            <a:r>
              <a:rPr lang="sr-Cyrl-RS" dirty="0"/>
              <a:t>, </a:t>
            </a:r>
            <a:r>
              <a:rPr lang="sr-Cyrl-RS" dirty="0">
                <a:hlinkClick r:id="rId19" tooltip="Куна златица"/>
              </a:rPr>
              <a:t>куна златица</a:t>
            </a:r>
            <a:r>
              <a:rPr lang="sr-Cyrl-RS" dirty="0"/>
              <a:t>, </a:t>
            </a:r>
            <a:r>
              <a:rPr lang="sr-Cyrl-RS" dirty="0">
                <a:hlinkClick r:id="rId20" tooltip="Видра"/>
              </a:rPr>
              <a:t>видра</a:t>
            </a:r>
            <a:r>
              <a:rPr lang="sr-Cyrl-RS" dirty="0"/>
              <a:t> и више врста </a:t>
            </a:r>
            <a:r>
              <a:rPr lang="sr-Cyrl-RS" dirty="0">
                <a:hlinkClick r:id="rId21" tooltip="Слепи мишеви"/>
              </a:rPr>
              <a:t>љиљака</a:t>
            </a:r>
            <a:r>
              <a:rPr lang="sr-Cyrl-RS" dirty="0"/>
              <a:t> (слепих мишева).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B967639-536A-4F9E-B861-0427D2BDED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2"/>
          <a:srcRect t="7788" b="7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9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EEF5D-BAA2-4496-A206-9BD699AE3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434509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1313C-DD60-4F58-9869-32BC9C3F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29000"/>
            <a:ext cx="4029075" cy="243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0D2A57-CA18-4928-8C7D-9525DFE21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81000"/>
            <a:ext cx="3801005" cy="28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E60C6D-D2BF-4C15-ABF8-AE09476F34CB}"/>
              </a:ext>
            </a:extLst>
          </p:cNvPr>
          <p:cNvSpPr txBox="1"/>
          <p:nvPr/>
        </p:nvSpPr>
        <p:spPr>
          <a:xfrm>
            <a:off x="8520966" y="3810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Обедска бара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9829800" cy="1082674"/>
          </a:xfrm>
        </p:spPr>
        <p:txBody>
          <a:bodyPr/>
          <a:lstStyle/>
          <a:p>
            <a:r>
              <a:rPr lang="sr-Cyrl-RS" dirty="0"/>
              <a:t>Сазнајмо више о...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29400" y="1143000"/>
            <a:ext cx="5029200" cy="3733800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Палићко језеро</a:t>
            </a:r>
          </a:p>
          <a:p>
            <a:r>
              <a:rPr lang="sr-Cyrl-RS" dirty="0"/>
              <a:t>Је највеће језеро настало природним путем. </a:t>
            </a:r>
          </a:p>
          <a:p>
            <a:r>
              <a:rPr lang="ru-RU" dirty="0"/>
              <a:t>Језеро захвата </a:t>
            </a:r>
            <a:r>
              <a:rPr lang="ru-RU" dirty="0">
                <a:hlinkClick r:id="rId3" tooltip="Површина језера"/>
              </a:rPr>
              <a:t>површину</a:t>
            </a:r>
            <a:r>
              <a:rPr lang="ru-RU" dirty="0"/>
              <a:t> од 4,6 </a:t>
            </a:r>
            <a:r>
              <a:rPr lang="ru-RU" dirty="0">
                <a:hlinkClick r:id="rId4" tooltip="Квадратни километар"/>
              </a:rPr>
              <a:t>км²</a:t>
            </a:r>
            <a:r>
              <a:rPr lang="ru-RU" dirty="0"/>
              <a:t>. Просечна </a:t>
            </a:r>
            <a:r>
              <a:rPr lang="ru-RU" dirty="0">
                <a:hlinkClick r:id="rId5" tooltip="Дубина језера"/>
              </a:rPr>
              <a:t>дубина језера</a:t>
            </a:r>
            <a:r>
              <a:rPr lang="ru-RU" dirty="0"/>
              <a:t> је 1,9 м, највећа је 3,5 м, а туристички сектор захвата 3,8 km² са три посебне </a:t>
            </a:r>
            <a:r>
              <a:rPr lang="ru-RU" dirty="0">
                <a:hlinkClick r:id="rId6" tooltip="Plaža"/>
              </a:rPr>
              <a:t>плаже</a:t>
            </a:r>
            <a:r>
              <a:rPr lang="ru-RU" dirty="0"/>
              <a:t>. Језеро је иначе, подељено на четири сектора и богато је </a:t>
            </a:r>
            <a:r>
              <a:rPr lang="ru-RU" u="sng" dirty="0">
                <a:hlinkClick r:id="rId7"/>
              </a:rPr>
              <a:t>рибом</a:t>
            </a:r>
            <a:r>
              <a:rPr lang="ru-RU" dirty="0"/>
              <a:t>. </a:t>
            </a:r>
          </a:p>
          <a:p>
            <a:r>
              <a:rPr lang="ru-RU" dirty="0"/>
              <a:t>Према </a:t>
            </a:r>
            <a:r>
              <a:rPr lang="ru-RU" dirty="0">
                <a:hlinkClick r:id="rId8" tooltip="Легенда"/>
              </a:rPr>
              <a:t>легенди</a:t>
            </a:r>
            <a:r>
              <a:rPr lang="ru-RU" dirty="0"/>
              <a:t> језеро је остатак </a:t>
            </a:r>
            <a:r>
              <a:rPr lang="ru-RU" dirty="0">
                <a:hlinkClick r:id="rId9" tooltip="Панонско море"/>
              </a:rPr>
              <a:t>Панонског мора</a:t>
            </a:r>
            <a:r>
              <a:rPr lang="ru-RU" dirty="0"/>
              <a:t>, али да је оно настало од суза </a:t>
            </a:r>
            <a:r>
              <a:rPr lang="ru-RU" dirty="0">
                <a:hlinkClick r:id="rId10" tooltip="Овчар (занимање)"/>
              </a:rPr>
              <a:t>пастира</a:t>
            </a:r>
            <a:r>
              <a:rPr lang="ru-RU" dirty="0"/>
              <a:t> Павла који је ту напасао своје </a:t>
            </a:r>
            <a:r>
              <a:rPr lang="ru-RU" dirty="0">
                <a:hlinkClick r:id="rId11" tooltip="Stado"/>
              </a:rPr>
              <a:t>стадо</a:t>
            </a:r>
            <a:r>
              <a:rPr lang="ru-RU" dirty="0"/>
              <a:t>.</a:t>
            </a:r>
          </a:p>
          <a:p>
            <a:r>
              <a:rPr lang="ru-RU" dirty="0"/>
              <a:t>Језеро је настало у прадавна времена као изданско, иако вода језера највећим делом потиче од </a:t>
            </a:r>
            <a:r>
              <a:rPr lang="ru-RU" dirty="0">
                <a:hlinkClick r:id="rId12" tooltip="Падавине"/>
              </a:rPr>
              <a:t>падавина</a:t>
            </a:r>
            <a:r>
              <a:rPr lang="ru-RU" dirty="0"/>
              <a:t> које су испуњавале удолину. </a:t>
            </a:r>
            <a:r>
              <a:rPr lang="ru-RU" dirty="0">
                <a:hlinkClick r:id="rId13" tooltip="Salinitet"/>
              </a:rPr>
              <a:t>Салинитет</a:t>
            </a:r>
            <a:r>
              <a:rPr lang="ru-RU" dirty="0"/>
              <a:t> језера се објашњава тиме што се вода сливала са околног </a:t>
            </a:r>
            <a:r>
              <a:rPr lang="ru-RU" dirty="0">
                <a:hlinkClick r:id="rId14" tooltip="Терена (страница не постоји)"/>
              </a:rPr>
              <a:t>терена</a:t>
            </a:r>
            <a:r>
              <a:rPr lang="ru-RU" dirty="0"/>
              <a:t> </a:t>
            </a:r>
            <a:r>
              <a:rPr lang="ru-RU" dirty="0">
                <a:hlinkClick r:id="rId15" tooltip="Солватација"/>
              </a:rPr>
              <a:t>растварајући</a:t>
            </a:r>
            <a:r>
              <a:rPr lang="ru-RU" dirty="0"/>
              <a:t> </a:t>
            </a:r>
            <a:r>
              <a:rPr lang="ru-RU" dirty="0">
                <a:hlinkClick r:id="rId16" tooltip="Кухињска со"/>
              </a:rPr>
              <a:t>натријум-хлорид</a:t>
            </a:r>
            <a:r>
              <a:rPr lang="ru-RU" dirty="0"/>
              <a:t>.</a:t>
            </a:r>
          </a:p>
          <a:p>
            <a:endParaRPr lang="sr-Cyrl-R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D058F04-7175-4D4B-8948-049CC5B341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7"/>
          <a:srcRect t="7753" b="7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25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05600" cy="609600"/>
          </a:xfrm>
        </p:spPr>
        <p:txBody>
          <a:bodyPr/>
          <a:lstStyle/>
          <a:p>
            <a:r>
              <a:rPr lang="sr-Cyrl-RS" dirty="0"/>
              <a:t>10 занимљивости о пољопривреди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524" y="772357"/>
            <a:ext cx="11125200" cy="49530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Пољопривреда се јавља 10.000 г.п.н.е. током прве пољопривредне револуције, када су номадска племена почела с узгојем. Осим тога, тада се први пут појављује 8 тзв. "основних усева": еммер пшеница, еинкорн пшеница, јечам, грашак, сочиво, грахорица, наут и лан.</a:t>
            </a:r>
          </a:p>
          <a:p>
            <a:r>
              <a:rPr lang="ru-RU" dirty="0"/>
              <a:t>Самоодрживи фармери су они који производе храну која им је потребна за преживљавање на дневној бази. Они узгајају количину хране која је потребна њима и њиховој породици. Храна коју они произведу није намењена за даљу продају на тржишту.</a:t>
            </a:r>
          </a:p>
          <a:p>
            <a:r>
              <a:rPr lang="ru-RU" dirty="0"/>
              <a:t>Гајење воћа се појављује "тек" око 6.000 и 3.000 година п.н.е., а прва врста која је почела да се узгаја биле су смокве.</a:t>
            </a:r>
          </a:p>
          <a:p>
            <a:r>
              <a:rPr lang="ru-RU" dirty="0"/>
              <a:t>Плугови су направљени на Блиском Истоку убрзо након појаве пољопривреде. Први плуг се звао ард, а био је направљен од наоштрених грана дрвећа. Плуг се наводи као један од најважнијих изума за напредак друштва.</a:t>
            </a:r>
          </a:p>
          <a:p>
            <a:r>
              <a:rPr lang="ru-RU" dirty="0"/>
              <a:t>644. године, арапски научници развили су ветрењаче за наводњавање. До 1.000. године, Арапи уводе и ђубрива како би обогатили земљишта.</a:t>
            </a:r>
          </a:p>
          <a:p>
            <a:r>
              <a:rPr lang="ru-RU" dirty="0"/>
              <a:t>Трактор је направљен 1880-их година за вучу плугова. До 1920-их развијени су мултифункционални модерни трактори. Уз различите додатке користе се за орање, садњу, култивисање, жетву и пренос тешке опреме.</a:t>
            </a:r>
          </a:p>
          <a:p>
            <a:r>
              <a:rPr lang="ru-RU" dirty="0"/>
              <a:t>Само у САД-у постоји преко 2,2 милиона фарми.</a:t>
            </a:r>
          </a:p>
          <a:p>
            <a:r>
              <a:rPr lang="ru-RU" dirty="0"/>
              <a:t>Банане су воћке број један у свету. Четврта су култура укупно иза жита, пиринча и кукуруза. Индија узгаја више банана него било која друга земља, а следе Филипини, Кина и Еквадор.</a:t>
            </a:r>
          </a:p>
          <a:p>
            <a:r>
              <a:rPr lang="ru-RU" dirty="0"/>
              <a:t>Фармери данас производе 262% више хране с 2% мање улагања (као што су семе, рад, ђубрива) него што су то радили 1950. године.</a:t>
            </a:r>
          </a:p>
          <a:p>
            <a:r>
              <a:rPr lang="ru-RU" dirty="0"/>
              <a:t>Више од 100 пољопривредних култура опрашују пчеле. Уствари, за један од три залогаја које људи поједу су заслужне пчеле.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066800"/>
            <a:ext cx="3810000" cy="9144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Домаћи задатак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438400"/>
            <a:ext cx="6781800" cy="914400"/>
          </a:xfrm>
        </p:spPr>
        <p:txBody>
          <a:bodyPr/>
          <a:lstStyle/>
          <a:p>
            <a:r>
              <a:rPr lang="sr-Cyrl-RS" dirty="0"/>
              <a:t>Понављати и читати о равничарским крајевима.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5087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 слици територија означена црвеном бојом је?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79EB106-2C5D-4A3A-B91F-2E91AF9C3BB5}"/>
              </a:ext>
            </a:extLst>
          </p:cNvPr>
          <p:cNvSpPr txBox="1"/>
          <p:nvPr/>
        </p:nvSpPr>
        <p:spPr>
          <a:xfrm>
            <a:off x="12954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Посавина</a:t>
            </a:r>
            <a:endParaRPr lang="en-US" dirty="0"/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0AAF5B80-C365-4757-91DC-DF4BA2855CAA}"/>
              </a:ext>
            </a:extLst>
          </p:cNvPr>
          <p:cNvSpPr txBox="1"/>
          <p:nvPr/>
        </p:nvSpPr>
        <p:spPr>
          <a:xfrm>
            <a:off x="1295400" y="329993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Војводина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09760-4826-49C2-AA9E-E91A793AC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62100"/>
            <a:ext cx="2607404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505FD-AE4E-4212-8145-B9AF3350D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5BE1B1A-0709-4D47-8709-900B344F523D}"/>
              </a:ext>
            </a:extLst>
          </p:cNvPr>
          <p:cNvSpPr txBox="1"/>
          <p:nvPr/>
        </p:nvSpPr>
        <p:spPr>
          <a:xfrm>
            <a:off x="1295400" y="23944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Мачва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E66821D0-F061-4E9E-8B0E-B05AA1FAC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81400" y="1066800"/>
            <a:ext cx="3703638" cy="370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0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  <a:extLst>
              <a:ext uri="{FF2B5EF4-FFF2-40B4-BE49-F238E27FC236}">
                <a16:creationId xmlns:a16="http://schemas.microsoft.com/office/drawing/2014/main" id="{9C33DB0D-A455-4623-8BD2-488E9464E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685800"/>
            <a:ext cx="4299812" cy="4081463"/>
          </a:xfrm>
        </p:spPr>
      </p:pic>
    </p:spTree>
    <p:extLst>
      <p:ext uri="{BB962C8B-B14F-4D97-AF65-F5344CB8AC3E}">
        <p14:creationId xmlns:p14="http://schemas.microsoft.com/office/powerpoint/2010/main" val="16729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 слици територија означена црвеном бојом је?</a:t>
            </a:r>
            <a:endParaRPr lang="en-US" dirty="0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79EB106-2C5D-4A3A-B91F-2E91AF9C3BB5}"/>
              </a:ext>
            </a:extLst>
          </p:cNvPr>
          <p:cNvSpPr txBox="1"/>
          <p:nvPr/>
        </p:nvSpPr>
        <p:spPr>
          <a:xfrm>
            <a:off x="12954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Посавина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066C86-59FA-4A25-B90C-9FDB08B67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83511"/>
            <a:ext cx="2438400" cy="3490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BB0AF-A1B2-407F-B96A-BBF0104E3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hlinkClick r:id="rId5" action="ppaction://hlinksldjump"/>
            <a:extLst>
              <a:ext uri="{FF2B5EF4-FFF2-40B4-BE49-F238E27FC236}">
                <a16:creationId xmlns:a16="http://schemas.microsoft.com/office/drawing/2014/main" id="{AA2190B9-574C-4087-B349-5DC22C73E243}"/>
              </a:ext>
            </a:extLst>
          </p:cNvPr>
          <p:cNvSpPr txBox="1"/>
          <p:nvPr/>
        </p:nvSpPr>
        <p:spPr>
          <a:xfrm>
            <a:off x="1302798" y="23680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Поморавље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150</TotalTime>
  <Words>1444</Words>
  <Application>Microsoft Office PowerPoint</Application>
  <PresentationFormat>Widescreen</PresentationFormat>
  <Paragraphs>108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Times New Roman</vt:lpstr>
      <vt:lpstr>Children Friends 16x9</vt:lpstr>
      <vt:lpstr>Равничарски крајеви</vt:lpstr>
      <vt:lpstr>Упутство за квиз</vt:lpstr>
      <vt:lpstr>Равничарски крајеви су?</vt:lpstr>
      <vt:lpstr>PowerPoint Presentation</vt:lpstr>
      <vt:lpstr>PowerPoint Presentation</vt:lpstr>
      <vt:lpstr>На слици територија означена црвеном бојом је?</vt:lpstr>
      <vt:lpstr>PowerPoint Presentation</vt:lpstr>
      <vt:lpstr>PowerPoint Presentation</vt:lpstr>
      <vt:lpstr>На слици територија означена црвеном бојом је?</vt:lpstr>
      <vt:lpstr>PowerPoint Presentation</vt:lpstr>
      <vt:lpstr>PowerPoint Presentation</vt:lpstr>
      <vt:lpstr>На слици територија означена црвеном бојом је?</vt:lpstr>
      <vt:lpstr>PowerPoint Presentation</vt:lpstr>
      <vt:lpstr>PowerPoint Presentation</vt:lpstr>
      <vt:lpstr>Равничарски крајеви познати су по?</vt:lpstr>
      <vt:lpstr>PowerPoint Presentation</vt:lpstr>
      <vt:lpstr>PowerPoint Presentation</vt:lpstr>
      <vt:lpstr>Неке од најзаступљенијих делатности људи у равничарским крајевима Србије су?</vt:lpstr>
      <vt:lpstr>PowerPoint Presentation</vt:lpstr>
      <vt:lpstr>PowerPoint Presentation</vt:lpstr>
      <vt:lpstr>Приказано на слици је?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 равничарским крајевима постоје налазишта угља, нафте и земног гаса?</vt:lpstr>
      <vt:lpstr>PowerPoint Presentation</vt:lpstr>
      <vt:lpstr>PowerPoint Presentation</vt:lpstr>
      <vt:lpstr>Приказано на слици је?</vt:lpstr>
      <vt:lpstr>PowerPoint Presentation</vt:lpstr>
      <vt:lpstr>PowerPoint Presentation</vt:lpstr>
      <vt:lpstr>PowerPoint Presentation</vt:lpstr>
      <vt:lpstr>Сазнајмо више о...</vt:lpstr>
      <vt:lpstr>PowerPoint Presentation</vt:lpstr>
      <vt:lpstr>Сазнајмо више о...</vt:lpstr>
      <vt:lpstr>10 занимљивости о пољопривреди</vt:lpstr>
      <vt:lpstr>Домаћи задатак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Равничарски крајеви</dc:title>
  <dc:creator>Irena</dc:creator>
  <cp:keywords/>
  <cp:lastModifiedBy>Irena</cp:lastModifiedBy>
  <cp:revision>14</cp:revision>
  <dcterms:created xsi:type="dcterms:W3CDTF">2020-03-28T15:01:44Z</dcterms:created>
  <dcterms:modified xsi:type="dcterms:W3CDTF">2020-03-28T20:01:43Z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